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0" r:id="rId1"/>
  </p:sldMasterIdLst>
  <p:notesMasterIdLst>
    <p:notesMasterId r:id="rId10"/>
  </p:notesMasterIdLst>
  <p:sldIdLst>
    <p:sldId id="256" r:id="rId2"/>
    <p:sldId id="257" r:id="rId3"/>
    <p:sldId id="259" r:id="rId4"/>
    <p:sldId id="260" r:id="rId5"/>
    <p:sldId id="261" r:id="rId6"/>
    <p:sldId id="258" r:id="rId7"/>
    <p:sldId id="262" r:id="rId8"/>
    <p:sldId id="263" r:id="rId9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2F0E"/>
    <a:srgbClr val="D07C00"/>
    <a:srgbClr val="FF9900"/>
    <a:srgbClr val="FF6600"/>
    <a:srgbClr val="003399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4" d="100"/>
          <a:sy n="74" d="100"/>
        </p:scale>
        <p:origin x="-2058" y="-8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90681F-CB58-4E45-ADD3-73F6A1788CC7}" type="datetimeFigureOut">
              <a:rPr lang="en-GB" smtClean="0"/>
              <a:t>23/05/2019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B15198-6B35-4412-947D-11845047A9E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42644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Step 4:</a:t>
            </a:r>
            <a:r>
              <a:rPr lang="en-GB" baseline="0" dirty="0" smtClean="0"/>
              <a:t> project, partners, funder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B15198-6B35-4412-947D-11845047A9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47082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Step</a:t>
            </a:r>
            <a:r>
              <a:rPr lang="en-GB" baseline="0" dirty="0" smtClean="0"/>
              <a:t> 4: aims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B15198-6B35-4412-947D-11845047A9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26240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Step 5:</a:t>
            </a:r>
            <a:r>
              <a:rPr lang="en-GB" baseline="0" dirty="0" smtClean="0"/>
              <a:t> content and format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B15198-6B35-4412-947D-11845047A9E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61277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Step 5:</a:t>
            </a:r>
            <a:r>
              <a:rPr lang="en-GB" baseline="0" dirty="0" smtClean="0"/>
              <a:t> format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B15198-6B35-4412-947D-11845047A9E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67776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Step 5:</a:t>
            </a:r>
            <a:r>
              <a:rPr lang="en-GB" baseline="0" dirty="0" smtClean="0"/>
              <a:t> characteristics &amp; benefits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B15198-6B35-4412-947D-11845047A9E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7768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Step 6: upcoming</a:t>
            </a:r>
            <a:r>
              <a:rPr lang="en-GB" baseline="0" dirty="0" smtClean="0"/>
              <a:t> training, registration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B15198-6B35-4412-947D-11845047A9E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41218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Step 7:</a:t>
            </a:r>
            <a:r>
              <a:rPr lang="en-GB" baseline="0" dirty="0" smtClean="0"/>
              <a:t> contact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B15198-6B35-4412-947D-11845047A9E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6031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0" y="0"/>
            <a:ext cx="4656138" cy="6858000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altLang="en-US" sz="2400">
              <a:latin typeface="Times New Roman" pitchFamily="18" charset="0"/>
            </a:endParaRPr>
          </a:p>
        </p:txBody>
      </p:sp>
      <p:sp>
        <p:nvSpPr>
          <p:cNvPr id="29700" name="AutoShape 4"/>
          <p:cNvSpPr>
            <a:spLocks noChangeArrowheads="1"/>
          </p:cNvSpPr>
          <p:nvPr/>
        </p:nvSpPr>
        <p:spPr bwMode="white">
          <a:xfrm>
            <a:off x="698500" y="1830388"/>
            <a:ext cx="5276850" cy="163195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 altLang="en-US" sz="2400">
              <a:latin typeface="Times New Roman" pitchFamily="18" charset="0"/>
            </a:endParaRPr>
          </a:p>
        </p:txBody>
      </p:sp>
      <p:grpSp>
        <p:nvGrpSpPr>
          <p:cNvPr id="29701" name="Group 5"/>
          <p:cNvGrpSpPr>
            <a:grpSpLocks/>
          </p:cNvGrpSpPr>
          <p:nvPr/>
        </p:nvGrpSpPr>
        <p:grpSpPr bwMode="auto">
          <a:xfrm>
            <a:off x="3851275" y="5734050"/>
            <a:ext cx="4876800" cy="319088"/>
            <a:chOff x="2288" y="3080"/>
            <a:chExt cx="3072" cy="201"/>
          </a:xfrm>
        </p:grpSpPr>
        <p:sp>
          <p:nvSpPr>
            <p:cNvPr id="29702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9703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970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716463" y="3716338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rgbClr val="D62F0E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de-DE" altLang="en-US" noProof="0" smtClean="0"/>
          </a:p>
        </p:txBody>
      </p:sp>
      <p:sp>
        <p:nvSpPr>
          <p:cNvPr id="29705" name="Rectangle 9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250825" y="6248400"/>
            <a:ext cx="4318000" cy="47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endParaRPr lang="de-DE" altLang="en-US"/>
          </a:p>
        </p:txBody>
      </p:sp>
      <p:sp>
        <p:nvSpPr>
          <p:cNvPr id="29708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755650" y="1916113"/>
            <a:ext cx="8158163" cy="1512887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de-DE" altLang="en-US" noProof="0" smtClean="0"/>
          </a:p>
        </p:txBody>
      </p:sp>
      <p:sp>
        <p:nvSpPr>
          <p:cNvPr id="29712" name="Text Box 16"/>
          <p:cNvSpPr txBox="1">
            <a:spLocks noChangeArrowheads="1"/>
          </p:cNvSpPr>
          <p:nvPr/>
        </p:nvSpPr>
        <p:spPr bwMode="auto">
          <a:xfrm>
            <a:off x="0" y="0"/>
            <a:ext cx="46434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/>
          </a:p>
        </p:txBody>
      </p:sp>
      <p:pic>
        <p:nvPicPr>
          <p:cNvPr id="29715" name="Picture 19" descr="ProVo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188913"/>
            <a:ext cx="2797175" cy="116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16" name="Picture 20" descr="erasmus+logo_mic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4163" y="6092825"/>
            <a:ext cx="2259012" cy="642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212066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9713" y="762000"/>
            <a:ext cx="1941512" cy="5324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675313" cy="5324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989370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82699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071079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89138"/>
            <a:ext cx="3770313" cy="40973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1989138"/>
            <a:ext cx="3770312" cy="40973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758388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033505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4100022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187143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308623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28729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0"/>
            <a:ext cx="762000" cy="6858000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8677" name="Freeform 5"/>
          <p:cNvSpPr>
            <a:spLocks/>
          </p:cNvSpPr>
          <p:nvPr/>
        </p:nvSpPr>
        <p:spPr bwMode="auto">
          <a:xfrm>
            <a:off x="457200" y="0"/>
            <a:ext cx="2743200" cy="1166813"/>
          </a:xfrm>
          <a:custGeom>
            <a:avLst/>
            <a:gdLst>
              <a:gd name="T0" fmla="*/ 1728 w 1728"/>
              <a:gd name="T1" fmla="*/ 0 h 735"/>
              <a:gd name="T2" fmla="*/ 1728 w 1728"/>
              <a:gd name="T3" fmla="*/ 480 h 735"/>
              <a:gd name="T4" fmla="*/ 380 w 1728"/>
              <a:gd name="T5" fmla="*/ 482 h 735"/>
              <a:gd name="T6" fmla="*/ 354 w 1728"/>
              <a:gd name="T7" fmla="*/ 480 h 735"/>
              <a:gd name="T8" fmla="*/ 308 w 1728"/>
              <a:gd name="T9" fmla="*/ 489 h 735"/>
              <a:gd name="T10" fmla="*/ 246 w 1728"/>
              <a:gd name="T11" fmla="*/ 531 h 735"/>
              <a:gd name="T12" fmla="*/ 206 w 1728"/>
              <a:gd name="T13" fmla="*/ 597 h 735"/>
              <a:gd name="T14" fmla="*/ 192 w 1728"/>
              <a:gd name="T15" fmla="*/ 666 h 735"/>
              <a:gd name="T16" fmla="*/ 192 w 1728"/>
              <a:gd name="T17" fmla="*/ 735 h 735"/>
              <a:gd name="T18" fmla="*/ 0 w 1728"/>
              <a:gd name="T19" fmla="*/ 735 h 735"/>
              <a:gd name="T20" fmla="*/ 0 w 1728"/>
              <a:gd name="T21" fmla="*/ 480 h 735"/>
              <a:gd name="T22" fmla="*/ 0 w 1728"/>
              <a:gd name="T23" fmla="*/ 0 h 735"/>
              <a:gd name="T24" fmla="*/ 1728 w 1728"/>
              <a:gd name="T25" fmla="*/ 0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28" h="735">
                <a:moveTo>
                  <a:pt x="1728" y="0"/>
                </a:moveTo>
                <a:lnTo>
                  <a:pt x="1728" y="480"/>
                </a:lnTo>
                <a:lnTo>
                  <a:pt x="380" y="482"/>
                </a:lnTo>
                <a:lnTo>
                  <a:pt x="354" y="480"/>
                </a:lnTo>
                <a:lnTo>
                  <a:pt x="308" y="489"/>
                </a:lnTo>
                <a:cubicBezTo>
                  <a:pt x="290" y="498"/>
                  <a:pt x="263" y="513"/>
                  <a:pt x="246" y="531"/>
                </a:cubicBezTo>
                <a:cubicBezTo>
                  <a:pt x="229" y="549"/>
                  <a:pt x="215" y="574"/>
                  <a:pt x="206" y="597"/>
                </a:cubicBezTo>
                <a:cubicBezTo>
                  <a:pt x="197" y="620"/>
                  <a:pt x="194" y="643"/>
                  <a:pt x="192" y="666"/>
                </a:cubicBezTo>
                <a:lnTo>
                  <a:pt x="192" y="735"/>
                </a:lnTo>
                <a:lnTo>
                  <a:pt x="0" y="735"/>
                </a:lnTo>
                <a:lnTo>
                  <a:pt x="0" y="480"/>
                </a:lnTo>
                <a:lnTo>
                  <a:pt x="0" y="0"/>
                </a:lnTo>
                <a:lnTo>
                  <a:pt x="1728" y="0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8679" name="AutoShape 7"/>
          <p:cNvSpPr>
            <a:spLocks noChangeArrowheads="1"/>
          </p:cNvSpPr>
          <p:nvPr/>
        </p:nvSpPr>
        <p:spPr bwMode="auto">
          <a:xfrm>
            <a:off x="611188" y="1628775"/>
            <a:ext cx="7010400" cy="317500"/>
          </a:xfrm>
          <a:prstGeom prst="roundRect">
            <a:avLst>
              <a:gd name="adj" fmla="val 0"/>
            </a:avLst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8680" name="AutoShape 8"/>
          <p:cNvSpPr>
            <a:spLocks noChangeArrowheads="1"/>
          </p:cNvSpPr>
          <p:nvPr/>
        </p:nvSpPr>
        <p:spPr bwMode="auto">
          <a:xfrm flipH="1">
            <a:off x="230188" y="1628775"/>
            <a:ext cx="393700" cy="319088"/>
          </a:xfrm>
          <a:prstGeom prst="flowChartDelay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8681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6546850" cy="795338"/>
          </a:xfrm>
          <a:prstGeom prst="roundRect">
            <a:avLst>
              <a:gd name="adj" fmla="val 21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Titelmasterformat durch Klicken bearbeiten</a:t>
            </a:r>
          </a:p>
        </p:txBody>
      </p:sp>
      <p:sp>
        <p:nvSpPr>
          <p:cNvPr id="2868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89138"/>
            <a:ext cx="7693025" cy="4097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Textmasterformate durch Klicken bearbeiten</a:t>
            </a:r>
          </a:p>
          <a:p>
            <a:pPr lvl="1"/>
            <a:r>
              <a:rPr lang="de-DE" altLang="en-US" smtClean="0"/>
              <a:t>Zweite Ebene</a:t>
            </a:r>
          </a:p>
          <a:p>
            <a:pPr lvl="2"/>
            <a:r>
              <a:rPr lang="de-DE" altLang="en-US" smtClean="0"/>
              <a:t>Dritte Ebene</a:t>
            </a:r>
          </a:p>
          <a:p>
            <a:pPr lvl="3"/>
            <a:r>
              <a:rPr lang="de-DE" altLang="en-US" smtClean="0"/>
              <a:t>Vierte Ebene</a:t>
            </a:r>
          </a:p>
          <a:p>
            <a:pPr lvl="4"/>
            <a:r>
              <a:rPr lang="de-DE" altLang="en-US" smtClean="0"/>
              <a:t>Fünfte Ebene</a:t>
            </a:r>
          </a:p>
        </p:txBody>
      </p:sp>
      <p:sp>
        <p:nvSpPr>
          <p:cNvPr id="2868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27088" y="6248400"/>
            <a:ext cx="7861300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de-DE" altLang="en-US"/>
          </a:p>
        </p:txBody>
      </p:sp>
      <p:pic>
        <p:nvPicPr>
          <p:cNvPr id="28689" name="Picture 17" descr="ProVol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188913"/>
            <a:ext cx="1573213" cy="65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90" name="Picture 18" descr="erasmus+logo_mic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" y="6170613"/>
            <a:ext cx="2259013" cy="642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D62F0E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D62F0E"/>
          </a:solidFill>
          <a:latin typeface="Arial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D62F0E"/>
          </a:solidFill>
          <a:latin typeface="Arial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D62F0E"/>
          </a:solidFill>
          <a:latin typeface="Arial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D62F0E"/>
          </a:solidFill>
          <a:latin typeface="Arial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D62F0E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D62F0E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D62F0E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D62F0E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sz="7200" dirty="0" err="1" smtClean="0"/>
              <a:t>ProVol</a:t>
            </a:r>
            <a:r>
              <a:rPr lang="en-US" altLang="en-US" sz="7200" dirty="0" smtClean="0"/>
              <a:t> Training</a:t>
            </a:r>
            <a:endParaRPr lang="en-US" altLang="en-US" sz="72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dirty="0" smtClean="0"/>
              <a:t>Information session for volunteer coordinators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About </a:t>
            </a:r>
            <a:r>
              <a:rPr lang="en-GB" dirty="0" err="1" smtClean="0"/>
              <a:t>ProVol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European partnership between</a:t>
            </a:r>
          </a:p>
          <a:p>
            <a:pPr lvl="1"/>
            <a:r>
              <a:rPr lang="de-DE" dirty="0"/>
              <a:t>Gemeinsam leben &amp; lernen in Europa e.V. (Germany)</a:t>
            </a:r>
          </a:p>
          <a:p>
            <a:pPr lvl="1"/>
            <a:r>
              <a:rPr lang="de-DE" dirty="0"/>
              <a:t>CSV (UK)</a:t>
            </a:r>
          </a:p>
          <a:p>
            <a:pPr lvl="1"/>
            <a:r>
              <a:rPr lang="de-DE" dirty="0"/>
              <a:t>Centrul de Volontariat Cluj-Napoca (Romania)</a:t>
            </a:r>
          </a:p>
          <a:p>
            <a:pPr lvl="1"/>
            <a:r>
              <a:rPr lang="de-DE" dirty="0"/>
              <a:t>Dobrovolnické centrum, o.s. (Czech Republic</a:t>
            </a:r>
            <a:r>
              <a:rPr lang="de-DE" dirty="0" smtClean="0"/>
              <a:t>)</a:t>
            </a:r>
            <a:endParaRPr lang="en-GB" dirty="0" smtClean="0"/>
          </a:p>
          <a:p>
            <a:r>
              <a:rPr lang="de-DE" dirty="0"/>
              <a:t>C</a:t>
            </a:r>
            <a:r>
              <a:rPr lang="de-DE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oordinated by Gemeinsam leben &amp; lernen in Europa e.V.</a:t>
            </a:r>
            <a:endParaRPr lang="de-DE" dirty="0" smtClean="0"/>
          </a:p>
          <a:p>
            <a:r>
              <a:rPr lang="de-DE" dirty="0" smtClean="0"/>
              <a:t>F</a:t>
            </a:r>
            <a:r>
              <a:rPr lang="de-DE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unded by Erasmus+</a:t>
            </a:r>
            <a:endParaRPr lang="en-GB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24669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Aims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</a:t>
            </a:r>
            <a:r>
              <a:rPr lang="de-DE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evelop </a:t>
            </a:r>
            <a:r>
              <a:rPr lang="de-DE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 accessible, flexible and sustainable European model for training volunteer coordinators and </a:t>
            </a:r>
            <a:r>
              <a:rPr lang="de-DE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volunteers</a:t>
            </a:r>
          </a:p>
          <a:p>
            <a:r>
              <a:rPr lang="de-DE" dirty="0" smtClean="0"/>
              <a:t>I</a:t>
            </a:r>
            <a:r>
              <a:rPr lang="de-DE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mprove </a:t>
            </a:r>
            <a:r>
              <a:rPr lang="de-DE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effectiveness of volunteering activities and the quality of the services </a:t>
            </a:r>
            <a:r>
              <a:rPr lang="de-DE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volunteers deliver</a:t>
            </a:r>
            <a:endParaRPr lang="en-GB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099255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Exercise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What makes a good volunteer coordinator?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30391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Training units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5105620"/>
              </p:ext>
            </p:extLst>
          </p:nvPr>
        </p:nvGraphicFramePr>
        <p:xfrm>
          <a:off x="838200" y="1989138"/>
          <a:ext cx="7693026" cy="3708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25488"/>
                <a:gridCol w="6767538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Unit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Volunteering</a:t>
                      </a:r>
                      <a:r>
                        <a:rPr lang="en-GB" baseline="0" dirty="0" smtClean="0"/>
                        <a:t> – basic information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Unit 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Setting</a:t>
                      </a:r>
                      <a:r>
                        <a:rPr lang="en-GB" baseline="0" dirty="0" smtClean="0"/>
                        <a:t> objectives &amp; defining roles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Unit 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Project management &amp; time management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Unit 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Communication,</a:t>
                      </a:r>
                      <a:r>
                        <a:rPr lang="en-GB" baseline="0" dirty="0" smtClean="0"/>
                        <a:t> presentation &amp; moderation skills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Unit 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Developing human resources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Unit 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Press work &amp; public relations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Unit 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Event management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Unit 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Networking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Unit 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Money, fundraising, finances &amp;</a:t>
                      </a:r>
                      <a:r>
                        <a:rPr lang="en-GB" baseline="0" dirty="0" smtClean="0"/>
                        <a:t> taxes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Unit 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Legal issues &amp; insurance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76429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Training characteristics  and benefits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P</a:t>
            </a:r>
            <a:r>
              <a:rPr lang="de-DE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rovides </a:t>
            </a:r>
            <a:r>
              <a:rPr lang="de-DE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volunteer coordinators with an essential set of skills and </a:t>
            </a:r>
            <a:r>
              <a:rPr lang="de-DE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knowledge</a:t>
            </a:r>
          </a:p>
          <a:p>
            <a:r>
              <a:rPr lang="de-DE" dirty="0" smtClean="0"/>
              <a:t>Equips </a:t>
            </a:r>
            <a:r>
              <a:rPr lang="de-DE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volunteer coordinators </a:t>
            </a:r>
            <a:r>
              <a:rPr lang="de-DE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 </a:t>
            </a:r>
            <a:r>
              <a:rPr lang="de-DE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train volunteers</a:t>
            </a:r>
          </a:p>
          <a:p>
            <a:r>
              <a:rPr lang="de-DE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general overview</a:t>
            </a:r>
          </a:p>
          <a:p>
            <a:r>
              <a:rPr lang="de-DE" dirty="0"/>
              <a:t>S</a:t>
            </a:r>
            <a:r>
              <a:rPr lang="de-DE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hould </a:t>
            </a:r>
            <a:r>
              <a:rPr lang="de-DE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 supplemented with project specific </a:t>
            </a:r>
            <a:r>
              <a:rPr lang="de-DE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training</a:t>
            </a:r>
            <a:endParaRPr lang="en-GB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918684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Upcoming training session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When:</a:t>
            </a:r>
          </a:p>
          <a:p>
            <a:pPr marL="0" indent="0">
              <a:buNone/>
            </a:pPr>
            <a:r>
              <a:rPr lang="en-GB" dirty="0" smtClean="0"/>
              <a:t>Where: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Registration</a:t>
            </a:r>
          </a:p>
          <a:p>
            <a:r>
              <a:rPr lang="en-GB" dirty="0" smtClean="0"/>
              <a:t>Sign up now!</a:t>
            </a:r>
          </a:p>
          <a:p>
            <a:r>
              <a:rPr lang="en-GB" dirty="0" smtClean="0"/>
              <a:t>Register online: [</a:t>
            </a:r>
            <a:r>
              <a:rPr lang="en-GB" dirty="0" err="1" smtClean="0"/>
              <a:t>eventbrite</a:t>
            </a:r>
            <a:r>
              <a:rPr lang="en-GB" dirty="0" smtClean="0"/>
              <a:t> page]</a:t>
            </a:r>
          </a:p>
        </p:txBody>
      </p:sp>
    </p:spTree>
    <p:extLst>
      <p:ext uri="{BB962C8B-B14F-4D97-AF65-F5344CB8AC3E}">
        <p14:creationId xmlns:p14="http://schemas.microsoft.com/office/powerpoint/2010/main" val="41274631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Keep in touch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Website: [web address]</a:t>
            </a:r>
          </a:p>
          <a:p>
            <a:r>
              <a:rPr lang="en-GB" dirty="0" smtClean="0"/>
              <a:t>Facebook: [Facebook page]</a:t>
            </a:r>
          </a:p>
          <a:p>
            <a:r>
              <a:rPr lang="en-GB" dirty="0" smtClean="0"/>
              <a:t>Twitter: [Twitter account]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 smtClean="0"/>
              <a:t># </a:t>
            </a:r>
            <a:r>
              <a:rPr lang="en-GB" dirty="0" err="1" smtClean="0"/>
              <a:t>ProVol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For further information, please contact [contact name] at [contact email]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005198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_ProVol_format">
  <a:themeElements>
    <a:clrScheme name="Präsentation_IQM_v1_1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Präsentation_IQM_v1_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äsentation_IQM_v1_1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_IQM_v1_1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_IQM_v1_1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_IQM_v1_1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_IQM_v1_1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_IQM_v1_1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_IQM_v1_1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_IQM_v1_1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Powerpoint_ProVol_format</Template>
  <TotalTime>0</TotalTime>
  <Words>294</Words>
  <Application>Microsoft Office PowerPoint</Application>
  <PresentationFormat>Bildschirmpräsentation (4:3)</PresentationFormat>
  <Paragraphs>70</Paragraphs>
  <Slides>8</Slides>
  <Notes>7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9" baseType="lpstr">
      <vt:lpstr>Powerpoint_ProVol_format</vt:lpstr>
      <vt:lpstr>ProVol Training</vt:lpstr>
      <vt:lpstr>About ProVol</vt:lpstr>
      <vt:lpstr>Aims</vt:lpstr>
      <vt:lpstr>Exercise</vt:lpstr>
      <vt:lpstr>Training units</vt:lpstr>
      <vt:lpstr>Training characteristics  and benefits</vt:lpstr>
      <vt:lpstr>Upcoming training session</vt:lpstr>
      <vt:lpstr>Keep in touch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Esmé Clifford Astbury</dc:creator>
  <cp:lastModifiedBy>Gll17</cp:lastModifiedBy>
  <cp:revision>8</cp:revision>
  <dcterms:created xsi:type="dcterms:W3CDTF">2015-01-28T16:09:27Z</dcterms:created>
  <dcterms:modified xsi:type="dcterms:W3CDTF">2019-05-23T08:09:24Z</dcterms:modified>
</cp:coreProperties>
</file>